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4" r:id="rId3"/>
    <p:sldId id="257" r:id="rId4"/>
    <p:sldId id="262" r:id="rId5"/>
    <p:sldId id="258" r:id="rId6"/>
    <p:sldId id="259" r:id="rId7"/>
    <p:sldId id="265" r:id="rId8"/>
    <p:sldId id="266" r:id="rId9"/>
    <p:sldId id="267" r:id="rId10"/>
    <p:sldId id="268" r:id="rId11"/>
    <p:sldId id="270" r:id="rId12"/>
    <p:sldId id="279" r:id="rId13"/>
    <p:sldId id="280" r:id="rId14"/>
    <p:sldId id="281" r:id="rId15"/>
    <p:sldId id="282" r:id="rId16"/>
    <p:sldId id="283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15" autoAdjust="0"/>
    <p:restoredTop sz="86391" autoAdjust="0"/>
  </p:normalViewPr>
  <p:slideViewPr>
    <p:cSldViewPr>
      <p:cViewPr varScale="1">
        <p:scale>
          <a:sx n="110" d="100"/>
          <a:sy n="110" d="100"/>
        </p:scale>
        <p:origin x="-59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EF438-EDB7-43D0-B985-29AE15E0EB1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A2A309E-6C65-45C6-A5CC-FD9095E53B01}">
      <dgm:prSet/>
      <dgm:spPr/>
      <dgm:t>
        <a:bodyPr/>
        <a:lstStyle/>
        <a:p>
          <a:pPr algn="just"/>
          <a:r>
            <a:rPr lang="es-ES" b="0" i="0" dirty="0" smtClean="0"/>
            <a:t>El </a:t>
          </a:r>
          <a:r>
            <a:rPr lang="es-ES" b="1" i="0" dirty="0" smtClean="0"/>
            <a:t>Sistema Estadístico Nacional (SEN)</a:t>
          </a:r>
          <a:r>
            <a:rPr lang="es-ES" b="0" i="0" dirty="0" smtClean="0"/>
            <a:t> está integrado por los Servicios Estadísticos (SE) de los organismos nacionales, provinciales y municipales, que son las unidades orgánicas encargadas de elaborar, recopilar, interpretar y/o divulgar estadísticas oficiales.</a:t>
          </a:r>
          <a:endParaRPr lang="es-ES" dirty="0"/>
        </a:p>
      </dgm:t>
    </dgm:pt>
    <dgm:pt modelId="{CB1A117C-21A4-46C4-A95C-F655D45EFF35}" type="parTrans" cxnId="{8A274313-8F49-4EB6-AD9B-B87A7BA230B2}">
      <dgm:prSet/>
      <dgm:spPr/>
      <dgm:t>
        <a:bodyPr/>
        <a:lstStyle/>
        <a:p>
          <a:endParaRPr lang="es-ES"/>
        </a:p>
      </dgm:t>
    </dgm:pt>
    <dgm:pt modelId="{B2C4F296-683E-46DA-8E01-AEB01AB337EF}" type="sibTrans" cxnId="{8A274313-8F49-4EB6-AD9B-B87A7BA230B2}">
      <dgm:prSet/>
      <dgm:spPr/>
      <dgm:t>
        <a:bodyPr/>
        <a:lstStyle/>
        <a:p>
          <a:endParaRPr lang="es-ES"/>
        </a:p>
      </dgm:t>
    </dgm:pt>
    <dgm:pt modelId="{A3DFD260-4F25-45E0-85E4-CBEF9A3E3213}">
      <dgm:prSet/>
      <dgm:spPr/>
      <dgm:t>
        <a:bodyPr/>
        <a:lstStyle/>
        <a:p>
          <a:pPr algn="just"/>
          <a:r>
            <a:rPr lang="es-ES" b="0" i="0" dirty="0" smtClean="0"/>
            <a:t> </a:t>
          </a:r>
          <a:r>
            <a:rPr lang="es-ES" b="1" i="0" dirty="0" smtClean="0"/>
            <a:t>INDEC</a:t>
          </a:r>
          <a:r>
            <a:rPr lang="es-ES" b="0" i="0" dirty="0" smtClean="0"/>
            <a:t> coordina el funcionamiento del </a:t>
          </a:r>
          <a:r>
            <a:rPr lang="es-ES" b="1" i="0" dirty="0" smtClean="0"/>
            <a:t>SEN</a:t>
          </a:r>
          <a:r>
            <a:rPr lang="es-ES" b="0" i="0" dirty="0" smtClean="0"/>
            <a:t> bajo los principios de centralización normativa y descentralización ejecutiva, confecciona el Programa Anual de Estadística y Censos y desarrolla metodologías y normas que aseguren la comparación de información procedente de distintas fuentes.</a:t>
          </a:r>
          <a:endParaRPr lang="es-ES" dirty="0"/>
        </a:p>
      </dgm:t>
    </dgm:pt>
    <dgm:pt modelId="{04647E76-3D11-489B-A746-EBAB3EE4D2B4}" type="parTrans" cxnId="{3AB973FE-401C-4818-82D8-B27C4217EABD}">
      <dgm:prSet/>
      <dgm:spPr/>
      <dgm:t>
        <a:bodyPr/>
        <a:lstStyle/>
        <a:p>
          <a:endParaRPr lang="es-ES"/>
        </a:p>
      </dgm:t>
    </dgm:pt>
    <dgm:pt modelId="{4E38C454-48D2-4BD6-AFEE-A9613A678CA9}" type="sibTrans" cxnId="{3AB973FE-401C-4818-82D8-B27C4217EABD}">
      <dgm:prSet/>
      <dgm:spPr/>
      <dgm:t>
        <a:bodyPr/>
        <a:lstStyle/>
        <a:p>
          <a:endParaRPr lang="es-ES"/>
        </a:p>
      </dgm:t>
    </dgm:pt>
    <dgm:pt modelId="{63BFDF71-32EC-4105-970F-4AFF9B7CD952}">
      <dgm:prSet/>
      <dgm:spPr/>
      <dgm:t>
        <a:bodyPr/>
        <a:lstStyle/>
        <a:p>
          <a:pPr algn="just"/>
          <a:r>
            <a:rPr lang="es-ES" b="0" i="0" dirty="0" smtClean="0"/>
            <a:t>En cada provincia existe una </a:t>
          </a:r>
          <a:r>
            <a:rPr lang="es-ES" b="1" i="0" dirty="0" smtClean="0"/>
            <a:t>Dirección Provincial de Estadística (DPE)</a:t>
          </a:r>
          <a:r>
            <a:rPr lang="es-ES" b="0" i="0" dirty="0" smtClean="0"/>
            <a:t>, dependiente del gobierno provincial. Cada una de ellas coordina su correspondiente Sistema Estadístico Provincial.</a:t>
          </a:r>
          <a:endParaRPr lang="es-ES" dirty="0"/>
        </a:p>
      </dgm:t>
    </dgm:pt>
    <dgm:pt modelId="{28C5C941-AA0A-42D8-9F5E-CFD365CD7AD7}" type="parTrans" cxnId="{626A58B6-DABD-49CE-9B00-52E62264D093}">
      <dgm:prSet/>
      <dgm:spPr/>
      <dgm:t>
        <a:bodyPr/>
        <a:lstStyle/>
        <a:p>
          <a:endParaRPr lang="es-ES"/>
        </a:p>
      </dgm:t>
    </dgm:pt>
    <dgm:pt modelId="{61520846-ECD4-4F65-B67A-D0F3C51C9201}" type="sibTrans" cxnId="{626A58B6-DABD-49CE-9B00-52E62264D093}">
      <dgm:prSet/>
      <dgm:spPr/>
      <dgm:t>
        <a:bodyPr/>
        <a:lstStyle/>
        <a:p>
          <a:endParaRPr lang="es-ES"/>
        </a:p>
      </dgm:t>
    </dgm:pt>
    <dgm:pt modelId="{04F5C3FF-CC12-4C54-B002-657EB31FA52E}">
      <dgm:prSet/>
      <dgm:spPr/>
      <dgm:t>
        <a:bodyPr/>
        <a:lstStyle/>
        <a:p>
          <a:endParaRPr lang="es-ES" dirty="0"/>
        </a:p>
      </dgm:t>
    </dgm:pt>
    <dgm:pt modelId="{B86C3FFD-1233-4FD6-B298-0F187A0BB8C4}" type="parTrans" cxnId="{61237DDA-93E2-421A-BB62-115085F67299}">
      <dgm:prSet/>
      <dgm:spPr/>
      <dgm:t>
        <a:bodyPr/>
        <a:lstStyle/>
        <a:p>
          <a:endParaRPr lang="es-ES"/>
        </a:p>
      </dgm:t>
    </dgm:pt>
    <dgm:pt modelId="{693170F8-E99B-418E-A474-AD9EDCB799E5}" type="sibTrans" cxnId="{61237DDA-93E2-421A-BB62-115085F67299}">
      <dgm:prSet/>
      <dgm:spPr/>
      <dgm:t>
        <a:bodyPr/>
        <a:lstStyle/>
        <a:p>
          <a:endParaRPr lang="es-ES"/>
        </a:p>
      </dgm:t>
    </dgm:pt>
    <dgm:pt modelId="{55A6122F-5A8B-4460-9F24-903F64E274A6}" type="pres">
      <dgm:prSet presAssocID="{256EF438-EDB7-43D0-B985-29AE15E0EB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58C4E1E-6516-4350-8E16-141B79D02824}" type="pres">
      <dgm:prSet presAssocID="{EA2A309E-6C65-45C6-A5CC-FD9095E53B01}" presName="parentText" presStyleLbl="node1" presStyleIdx="0" presStyleCnt="4" custScaleY="78930" custLinFactY="107183" custLinFactNeighborX="-880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C98AD3-9212-40F7-9734-C5E6375D696C}" type="pres">
      <dgm:prSet presAssocID="{B2C4F296-683E-46DA-8E01-AEB01AB337EF}" presName="spacer" presStyleCnt="0"/>
      <dgm:spPr/>
    </dgm:pt>
    <dgm:pt modelId="{7FDBD570-4FCB-441B-A96D-8278312751C1}" type="pres">
      <dgm:prSet presAssocID="{A3DFD260-4F25-45E0-85E4-CBEF9A3E3213}" presName="parentText" presStyleLbl="node1" presStyleIdx="1" presStyleCnt="4" custLinFactY="113391" custLinFactNeighborX="-213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3AA533-9C3F-4C3B-AB0A-E8F15D4BD416}" type="pres">
      <dgm:prSet presAssocID="{4E38C454-48D2-4BD6-AFEE-A9613A678CA9}" presName="spacer" presStyleCnt="0"/>
      <dgm:spPr/>
    </dgm:pt>
    <dgm:pt modelId="{A894EC74-73CC-44CF-9105-E9B99CF9A3BE}" type="pres">
      <dgm:prSet presAssocID="{63BFDF71-32EC-4105-970F-4AFF9B7CD952}" presName="parentText" presStyleLbl="node1" presStyleIdx="2" presStyleCnt="4" custLinFactY="120373" custLinFactNeighborX="880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AC6F52-6FCF-41C9-AAC4-8ECA4C7BB52C}" type="pres">
      <dgm:prSet presAssocID="{61520846-ECD4-4F65-B67A-D0F3C51C9201}" presName="spacer" presStyleCnt="0"/>
      <dgm:spPr/>
    </dgm:pt>
    <dgm:pt modelId="{51EB56F8-D5B8-43DA-9C0B-33E69A952C93}" type="pres">
      <dgm:prSet presAssocID="{04F5C3FF-CC12-4C54-B002-657EB31FA52E}" presName="parentText" presStyleLbl="node1" presStyleIdx="3" presStyleCnt="4" custScaleX="98944" custScaleY="123858" custLinFactY="-359570" custLinFactNeighborX="-1408" custLinFactNeighborY="-4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7A9E9DE-15F0-4148-9BBD-950C598E62B0}" type="presOf" srcId="{256EF438-EDB7-43D0-B985-29AE15E0EB17}" destId="{55A6122F-5A8B-4460-9F24-903F64E274A6}" srcOrd="0" destOrd="0" presId="urn:microsoft.com/office/officeart/2005/8/layout/vList2"/>
    <dgm:cxn modelId="{A4F489C1-A5DF-4931-951A-47EFECFB8DB5}" type="presOf" srcId="{EA2A309E-6C65-45C6-A5CC-FD9095E53B01}" destId="{358C4E1E-6516-4350-8E16-141B79D02824}" srcOrd="0" destOrd="0" presId="urn:microsoft.com/office/officeart/2005/8/layout/vList2"/>
    <dgm:cxn modelId="{63CDBF15-3A99-4FFB-A7D7-AF054C34B934}" type="presOf" srcId="{A3DFD260-4F25-45E0-85E4-CBEF9A3E3213}" destId="{7FDBD570-4FCB-441B-A96D-8278312751C1}" srcOrd="0" destOrd="0" presId="urn:microsoft.com/office/officeart/2005/8/layout/vList2"/>
    <dgm:cxn modelId="{61237DDA-93E2-421A-BB62-115085F67299}" srcId="{256EF438-EDB7-43D0-B985-29AE15E0EB17}" destId="{04F5C3FF-CC12-4C54-B002-657EB31FA52E}" srcOrd="3" destOrd="0" parTransId="{B86C3FFD-1233-4FD6-B298-0F187A0BB8C4}" sibTransId="{693170F8-E99B-418E-A474-AD9EDCB799E5}"/>
    <dgm:cxn modelId="{3AB973FE-401C-4818-82D8-B27C4217EABD}" srcId="{256EF438-EDB7-43D0-B985-29AE15E0EB17}" destId="{A3DFD260-4F25-45E0-85E4-CBEF9A3E3213}" srcOrd="1" destOrd="0" parTransId="{04647E76-3D11-489B-A746-EBAB3EE4D2B4}" sibTransId="{4E38C454-48D2-4BD6-AFEE-A9613A678CA9}"/>
    <dgm:cxn modelId="{718D53E3-7CF4-4202-A6B4-9C423156C129}" type="presOf" srcId="{04F5C3FF-CC12-4C54-B002-657EB31FA52E}" destId="{51EB56F8-D5B8-43DA-9C0B-33E69A952C93}" srcOrd="0" destOrd="0" presId="urn:microsoft.com/office/officeart/2005/8/layout/vList2"/>
    <dgm:cxn modelId="{8A274313-8F49-4EB6-AD9B-B87A7BA230B2}" srcId="{256EF438-EDB7-43D0-B985-29AE15E0EB17}" destId="{EA2A309E-6C65-45C6-A5CC-FD9095E53B01}" srcOrd="0" destOrd="0" parTransId="{CB1A117C-21A4-46C4-A95C-F655D45EFF35}" sibTransId="{B2C4F296-683E-46DA-8E01-AEB01AB337EF}"/>
    <dgm:cxn modelId="{BFCB9E0E-6C5D-4A77-A387-871BF7E7EF8D}" type="presOf" srcId="{63BFDF71-32EC-4105-970F-4AFF9B7CD952}" destId="{A894EC74-73CC-44CF-9105-E9B99CF9A3BE}" srcOrd="0" destOrd="0" presId="urn:microsoft.com/office/officeart/2005/8/layout/vList2"/>
    <dgm:cxn modelId="{626A58B6-DABD-49CE-9B00-52E62264D093}" srcId="{256EF438-EDB7-43D0-B985-29AE15E0EB17}" destId="{63BFDF71-32EC-4105-970F-4AFF9B7CD952}" srcOrd="2" destOrd="0" parTransId="{28C5C941-AA0A-42D8-9F5E-CFD365CD7AD7}" sibTransId="{61520846-ECD4-4F65-B67A-D0F3C51C9201}"/>
    <dgm:cxn modelId="{671EB878-447B-4A00-B793-B07DF4EBFF7E}" type="presParOf" srcId="{55A6122F-5A8B-4460-9F24-903F64E274A6}" destId="{358C4E1E-6516-4350-8E16-141B79D02824}" srcOrd="0" destOrd="0" presId="urn:microsoft.com/office/officeart/2005/8/layout/vList2"/>
    <dgm:cxn modelId="{43A2B293-0BB3-4B30-AB4E-4E6FCDEBA8FB}" type="presParOf" srcId="{55A6122F-5A8B-4460-9F24-903F64E274A6}" destId="{02C98AD3-9212-40F7-9734-C5E6375D696C}" srcOrd="1" destOrd="0" presId="urn:microsoft.com/office/officeart/2005/8/layout/vList2"/>
    <dgm:cxn modelId="{DAE88E8B-3D28-4EEC-91EB-03517BC40F9C}" type="presParOf" srcId="{55A6122F-5A8B-4460-9F24-903F64E274A6}" destId="{7FDBD570-4FCB-441B-A96D-8278312751C1}" srcOrd="2" destOrd="0" presId="urn:microsoft.com/office/officeart/2005/8/layout/vList2"/>
    <dgm:cxn modelId="{3E0C430E-9FCD-4140-AD5A-C96FE727F6F9}" type="presParOf" srcId="{55A6122F-5A8B-4460-9F24-903F64E274A6}" destId="{0A3AA533-9C3F-4C3B-AB0A-E8F15D4BD416}" srcOrd="3" destOrd="0" presId="urn:microsoft.com/office/officeart/2005/8/layout/vList2"/>
    <dgm:cxn modelId="{9CFA5E45-BCC4-4BE9-A407-D7EB17D8FCAE}" type="presParOf" srcId="{55A6122F-5A8B-4460-9F24-903F64E274A6}" destId="{A894EC74-73CC-44CF-9105-E9B99CF9A3BE}" srcOrd="4" destOrd="0" presId="urn:microsoft.com/office/officeart/2005/8/layout/vList2"/>
    <dgm:cxn modelId="{D7D3B405-41E7-431A-932B-3F96E22FE087}" type="presParOf" srcId="{55A6122F-5A8B-4460-9F24-903F64E274A6}" destId="{6BAC6F52-6FCF-41C9-AAC4-8ECA4C7BB52C}" srcOrd="5" destOrd="0" presId="urn:microsoft.com/office/officeart/2005/8/layout/vList2"/>
    <dgm:cxn modelId="{44A7C28E-5D4E-4D89-9E03-7688682A9EED}" type="presParOf" srcId="{55A6122F-5A8B-4460-9F24-903F64E274A6}" destId="{51EB56F8-D5B8-43DA-9C0B-33E69A952C93}" srcOrd="6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03EBA-6E61-4EE4-99A7-4C996F598E32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BD749-5D40-45EB-8F7B-42B6DAA45E4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BD749-5D40-45EB-8F7B-42B6DAA45E47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37844-11C2-4D67-9288-09691DB885BB}" type="datetimeFigureOut">
              <a:rPr lang="es-ES" smtClean="0"/>
              <a:pPr/>
              <a:t>22/09/2017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24451-8882-4446-BB2D-D74CE1A430D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571472" y="428604"/>
          <a:ext cx="8115328" cy="6215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785787" y="428604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considera Servicio Estadístico (SE) a aquella unidad orgánica (dirección nacional, dirección, departamento, división, oficina, sección, unidad, coordinación, área, equipo, </a:t>
            </a:r>
            <a:r>
              <a:rPr lang="es-ES" sz="1700" dirty="0" smtClean="0"/>
              <a:t>gerencia</a:t>
            </a:r>
            <a:r>
              <a:rPr lang="es-ES" dirty="0" smtClean="0"/>
              <a:t>, observatorio, centro, etcétera) cuyas funciones son elaborar, recopilar, interpretar y/o divulgar estadísticas oficiales.</a:t>
            </a:r>
          </a:p>
          <a:p>
            <a:pPr algn="just"/>
            <a:r>
              <a:rPr lang="es-ES" dirty="0" smtClean="0"/>
              <a:t> </a:t>
            </a:r>
            <a:r>
              <a:rPr lang="es-ES" b="1" dirty="0" smtClean="0"/>
              <a:t>SE = Productor de información estadística oficial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57224" y="214293"/>
            <a:ext cx="7772400" cy="857255"/>
          </a:xfrm>
        </p:spPr>
        <p:txBody>
          <a:bodyPr>
            <a:normAutofit/>
          </a:bodyPr>
          <a:lstStyle/>
          <a:p>
            <a:r>
              <a:rPr lang="es-ES" dirty="0" smtClean="0"/>
              <a:t>OE (Operación Estadística)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85787" y="1071547"/>
            <a:ext cx="7572428" cy="5000660"/>
          </a:xfrm>
        </p:spPr>
        <p:txBody>
          <a:bodyPr>
            <a:normAutofit fontScale="47500" lnSpcReduction="20000"/>
          </a:bodyPr>
          <a:lstStyle/>
          <a:p>
            <a:r>
              <a:rPr lang="es-ES" dirty="0" smtClean="0"/>
              <a:t> </a:t>
            </a:r>
            <a:r>
              <a:rPr lang="es-ES" u="sng" dirty="0" smtClean="0"/>
              <a:t>Se considera </a:t>
            </a:r>
            <a:r>
              <a:rPr lang="es-ES" b="1" u="sng" dirty="0" smtClean="0"/>
              <a:t>Operación Estadística (OE) al conjunto de actividades cuyo objetivo es</a:t>
            </a:r>
            <a:r>
              <a:rPr lang="es-ES" b="1" dirty="0" smtClean="0"/>
              <a:t>: </a:t>
            </a:r>
          </a:p>
          <a:p>
            <a:endParaRPr lang="es-ES" dirty="0" smtClean="0"/>
          </a:p>
          <a:p>
            <a:pPr algn="just"/>
            <a:r>
              <a:rPr lang="es-ES" dirty="0" smtClean="0"/>
              <a:t>* la producción original de datos primarios mediante recolección propia de datos (Por ejemplo, Censo Nacional Docente, Censo de Población y Vivienda, Encuestas a Hogares).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* la elaboración de estadísticas en base a datos administrativos originales (registros) (Por ejemplo, estadísticas vitales).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* la elaboración de resultados en base a datos secundarios (Por ejemplo, Estimador Mensual Industrial) y la recopilación de resultados y la confección de análisis y de síntesis (Por ejemplo, cuentas nacionales, tablas de mortalidad, anuarios).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* los trabajos de infraestructura y de normalización estadística (Por ejemplo, marcos </a:t>
            </a:r>
            <a:r>
              <a:rPr lang="es-ES" dirty="0" err="1" smtClean="0"/>
              <a:t>muestrales</a:t>
            </a:r>
            <a:r>
              <a:rPr lang="es-ES" dirty="0" smtClean="0"/>
              <a:t>, clasificadores y directorios). </a:t>
            </a:r>
          </a:p>
          <a:p>
            <a:pPr algn="just"/>
            <a:endParaRPr lang="es-ES" b="1" u="sng" dirty="0" smtClean="0"/>
          </a:p>
          <a:p>
            <a:pPr algn="just"/>
            <a:r>
              <a:rPr lang="es-ES" b="1" dirty="0" smtClean="0"/>
              <a:t>           </a:t>
            </a:r>
            <a:r>
              <a:rPr lang="es-ES" b="1" u="sng" dirty="0" smtClean="0"/>
              <a:t>Se relevarán las OE que satisfagan, por lo menos uno de los siguientes criterios</a:t>
            </a:r>
            <a:r>
              <a:rPr lang="es-ES" dirty="0" smtClean="0"/>
              <a:t>: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* deben existir datos recolectados o procesados del período en curso.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* son consideradas relevantes para el organismo o servicio responsable del Sistema Estadístico Nacional / Provincial, siempre que sus últimos datos procesados o información resultante esté disponible y continúen vigentes para su consulta. (Por ejemplo, censos de población, económicos u otros de similar envergadura)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u="sng" dirty="0" smtClean="0"/>
              <a:t>Relevamiento de Servicios y Operaciones Estadísticas del Sistema Estadístico Provincial (SEP)</a:t>
            </a:r>
            <a:endParaRPr lang="es-ES" sz="2400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1643051"/>
            <a:ext cx="8115328" cy="448311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b="1" u="sng" dirty="0" smtClean="0"/>
              <a:t>Objetivo</a:t>
            </a:r>
            <a:r>
              <a:rPr lang="es-ES" dirty="0" smtClean="0"/>
              <a:t>: conocer la actividad estadística oficial que realizan los Servicios Estadísticos (SE) en el ámbito de la administración pública provincial. Contar con la información estadística de las provincias contribuye a la obtención de un mapa de la producción de las estadísticas oficiales que se realizan en el país.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 smtClean="0"/>
              <a:t>El relevamiento se enmarca en las atribuciones que le corresponden al INDEC ,establecido en el Decreto Nº 3.110/70, reglamentario de la </a:t>
            </a:r>
            <a:r>
              <a:rPr lang="es-ES" b="1" dirty="0" smtClean="0"/>
              <a:t>Ley Nº 17.622 de creación del SEN, artículo 2°, inciso d)</a:t>
            </a:r>
            <a:r>
              <a:rPr lang="es-ES" dirty="0" smtClean="0"/>
              <a:t>:</a:t>
            </a:r>
            <a:r>
              <a:rPr lang="es-ES" b="1" dirty="0" smtClean="0"/>
              <a:t> </a:t>
            </a:r>
            <a:r>
              <a:rPr lang="es-ES" dirty="0" smtClean="0"/>
              <a:t>“requerir a los servicios estadísticos centrales y periféricos, informes periódicos sobre su funcionamiento, así como sobre las tareas que realizan, a fin de asistirlos y asesorarlos para mejorar su nivel técnico y perfeccionar los procesos de captación, elaboración y publicación de los datos estadísticos.”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Ley  Provincial  Nº 6533 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sz="2000" dirty="0" smtClean="0"/>
              <a:t>ARTICULO 3°- El Instituto Provincial de Estadística y Censos, tendrá como misión:</a:t>
            </a:r>
            <a:r>
              <a:rPr lang="es-ES" dirty="0" smtClean="0"/>
              <a:t> </a:t>
            </a:r>
          </a:p>
          <a:p>
            <a:pPr algn="just">
              <a:buNone/>
            </a:pPr>
            <a:r>
              <a:rPr lang="es-ES" sz="2000" dirty="0" smtClean="0"/>
              <a:t>      a) Dirigir y orientar todas las actividades estadísticas oficiales que se realicen en el territorio de la provincia de acuerdo a las normas generales que establezca el Instituto Nacional de Estadística y Censos (Ley Nacional de Estadística Nº 17.622) sin que ello signifique no respetar y valorar las características especiales de la Provincia. </a:t>
            </a:r>
          </a:p>
          <a:p>
            <a:pPr algn="just">
              <a:buNone/>
            </a:pPr>
            <a:r>
              <a:rPr lang="es-ES" sz="2000" dirty="0" smtClean="0"/>
              <a:t>     b) Organizar y poner en funcionamiento el Sistema Estadístico Provincial, conforme a los principios de centralización normativa y descentralización ejecutiva. </a:t>
            </a:r>
          </a:p>
          <a:p>
            <a:pPr algn="just"/>
            <a:r>
              <a:rPr lang="es-ES" sz="2000" dirty="0" smtClean="0"/>
              <a:t> ARTICULO 4°- El Sistema Estadístico Provincial, estará integrado por: </a:t>
            </a:r>
          </a:p>
          <a:p>
            <a:pPr algn="just">
              <a:buNone/>
            </a:pPr>
            <a:r>
              <a:rPr lang="es-ES" sz="2000" dirty="0" smtClean="0"/>
              <a:t>        a) El Instituto Provincial de Estadística y Censos. </a:t>
            </a:r>
          </a:p>
          <a:p>
            <a:pPr algn="just">
              <a:buNone/>
            </a:pPr>
            <a:r>
              <a:rPr lang="es-ES" sz="2000" dirty="0" smtClean="0"/>
              <a:t>        b) Los organismos centrales de Estadística que son: </a:t>
            </a:r>
          </a:p>
          <a:p>
            <a:pPr algn="just">
              <a:buNone/>
            </a:pPr>
            <a:r>
              <a:rPr lang="es-ES" sz="2000" dirty="0" smtClean="0"/>
              <a:t>             1) Las reparticiones estadísticas de los ministerios provinciales. </a:t>
            </a:r>
          </a:p>
          <a:p>
            <a:pPr algn="just">
              <a:buNone/>
            </a:pPr>
            <a:r>
              <a:rPr lang="es-ES" sz="2000" dirty="0" smtClean="0"/>
              <a:t>             2) Las reparticiones estadísticas de organismos descentralizados de la                                                                   Administración Pública Provincial.</a:t>
            </a:r>
          </a:p>
          <a:p>
            <a:pPr algn="just">
              <a:buNone/>
            </a:pPr>
            <a:r>
              <a:rPr lang="es-ES" sz="2000" dirty="0" smtClean="0"/>
              <a:t>             3) Las reparticiones estadísticas de las empresas provinciales . </a:t>
            </a:r>
          </a:p>
          <a:p>
            <a:pPr algn="just">
              <a:buNone/>
            </a:pPr>
            <a:r>
              <a:rPr lang="es-ES" sz="2000" dirty="0" smtClean="0"/>
              <a:t>       c) Los organismos periféricos de Estadística que son: </a:t>
            </a:r>
          </a:p>
          <a:p>
            <a:pPr algn="just">
              <a:buNone/>
            </a:pPr>
            <a:r>
              <a:rPr lang="es-ES" sz="2000" dirty="0" smtClean="0"/>
              <a:t>             1) Las reparticiones estadísticas de los gobiernos municipales y comunales. </a:t>
            </a:r>
          </a:p>
          <a:p>
            <a:pPr algn="just">
              <a:buNone/>
            </a:pPr>
            <a:r>
              <a:rPr lang="es-ES" sz="2000" dirty="0" smtClean="0"/>
              <a:t>             2) Las reparticiones estadísticas de las empresas municipales. 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Etapas de trabajo 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5" y="1643051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ES" dirty="0" smtClean="0"/>
              <a:t>    Relevar las DPE para indagar datos administrativos y los recursos que éstas disponen como Servicio Estadístico para la producción de estadísticas. Se relevan además las Operaciones Estadísticas (OE) propias que se elaboran la DPE. </a:t>
            </a:r>
          </a:p>
          <a:p>
            <a:pPr>
              <a:buNone/>
            </a:pPr>
            <a:r>
              <a:rPr lang="es-ES" dirty="0" smtClean="0"/>
              <a:t>     </a:t>
            </a:r>
            <a:r>
              <a:rPr lang="es-ES" dirty="0" smtClean="0">
                <a:solidFill>
                  <a:srgbClr val="FF0000"/>
                </a:solidFill>
              </a:rPr>
              <a:t>Extender el relevamiento de SE y OE al resto de la Administración Pública Provincial.</a:t>
            </a:r>
            <a:r>
              <a:rPr lang="es-ES" dirty="0" smtClean="0"/>
              <a:t> En esta etapa se relevan los Servicios Estadísticos (SE) existentes en los Ministerios y en los Organismos descentralizados  de la Administración Pública Provincial y también las Operaciones Estadísticas (OE) que los mismos llevan a cabo. </a:t>
            </a:r>
            <a:endParaRPr lang="es-ES" dirty="0"/>
          </a:p>
        </p:txBody>
      </p:sp>
      <p:sp>
        <p:nvSpPr>
          <p:cNvPr id="4" name="3 Flecha derecha"/>
          <p:cNvSpPr/>
          <p:nvPr/>
        </p:nvSpPr>
        <p:spPr>
          <a:xfrm>
            <a:off x="428597" y="3429000"/>
            <a:ext cx="428596" cy="214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61" y="1500176"/>
            <a:ext cx="500067" cy="785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28596" y="142853"/>
            <a:ext cx="8229600" cy="64294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800" b="1" u="sng" dirty="0" smtClean="0"/>
              <a:t>Formulario A</a:t>
            </a:r>
            <a:r>
              <a:rPr lang="es-ES" sz="1800" dirty="0" smtClean="0"/>
              <a:t>: Servicio Estadístico </a:t>
            </a:r>
          </a:p>
          <a:p>
            <a:endParaRPr lang="es-ES" sz="1800" dirty="0" smtClean="0"/>
          </a:p>
          <a:p>
            <a:pPr>
              <a:buNone/>
            </a:pPr>
            <a:r>
              <a:rPr lang="es-ES" sz="1800" dirty="0" smtClean="0"/>
              <a:t>        Consta de </a:t>
            </a:r>
            <a:r>
              <a:rPr lang="es-ES" sz="1800" b="1" dirty="0" smtClean="0"/>
              <a:t>tres bloques temáticos: </a:t>
            </a:r>
          </a:p>
          <a:p>
            <a:pPr>
              <a:buNone/>
            </a:pPr>
            <a:endParaRPr lang="es-ES" sz="1800" b="1" dirty="0" smtClean="0"/>
          </a:p>
          <a:p>
            <a:r>
              <a:rPr lang="es-ES" sz="1600" dirty="0" smtClean="0"/>
              <a:t>  A. Datos de identificación del Servicio Estadístico</a:t>
            </a:r>
          </a:p>
          <a:p>
            <a:pPr>
              <a:buNone/>
            </a:pPr>
            <a:endParaRPr lang="es-ES" sz="1600" dirty="0" smtClean="0"/>
          </a:p>
          <a:p>
            <a:r>
              <a:rPr lang="es-ES" sz="1600" dirty="0" smtClean="0"/>
              <a:t>   B. Personal del Servicio Estadístico </a:t>
            </a:r>
          </a:p>
          <a:p>
            <a:pPr>
              <a:buNone/>
            </a:pPr>
            <a:endParaRPr lang="es-ES" sz="1600" dirty="0" smtClean="0"/>
          </a:p>
          <a:p>
            <a:r>
              <a:rPr lang="es-ES" sz="1600" dirty="0" smtClean="0"/>
              <a:t>   C. Características del Servicio Estadístico</a:t>
            </a:r>
            <a:endParaRPr lang="es-ES" sz="1600" b="1" dirty="0" smtClean="0"/>
          </a:p>
          <a:p>
            <a:pPr>
              <a:buNone/>
            </a:pPr>
            <a:endParaRPr lang="es-ES" sz="1600" b="1" dirty="0" smtClean="0"/>
          </a:p>
          <a:p>
            <a:pPr>
              <a:buNone/>
            </a:pPr>
            <a:endParaRPr lang="es-ES" sz="1200" b="1" dirty="0" smtClean="0"/>
          </a:p>
          <a:p>
            <a:pPr>
              <a:buNone/>
            </a:pPr>
            <a:endParaRPr lang="es-ES" sz="1200" b="1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57354" y="-785842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4478" y="-1857412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28858" y="-1643098"/>
            <a:ext cx="12192000" cy="8824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85787" y="285730"/>
            <a:ext cx="757242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000" b="1" u="sng" dirty="0" smtClean="0"/>
              <a:t>Formulario B</a:t>
            </a:r>
            <a:r>
              <a:rPr lang="es-ES" b="1" dirty="0" smtClean="0"/>
              <a:t>: </a:t>
            </a:r>
            <a:r>
              <a:rPr lang="es-ES" sz="2000" dirty="0" smtClean="0"/>
              <a:t>Operación Estadística 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sz="1200" b="1" dirty="0" smtClean="0"/>
              <a:t>                </a:t>
            </a:r>
            <a:r>
              <a:rPr lang="es-ES" dirty="0" smtClean="0"/>
              <a:t>A. Identificación</a:t>
            </a:r>
          </a:p>
          <a:p>
            <a:pPr>
              <a:buFont typeface="Arial" charset="0"/>
              <a:buChar char="•"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          B. Descripción de la operación estadística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          C. Difusión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          D. Contacto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57354" y="-785842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40" y="-1500222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92" y="-85728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-928718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-1143032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85982" y="-1357346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28858" y="-2500354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85982" y="-2143164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92" y="-2357479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00231" y="-1285908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803</Words>
  <Application>Microsoft Office PowerPoint</Application>
  <PresentationFormat>Presentación en pantalla (4:3)</PresentationFormat>
  <Paragraphs>63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OE (Operación Estadística)</vt:lpstr>
      <vt:lpstr>Relevamiento de Servicios y Operaciones Estadísticas del Sistema Estadístico Provincial (SEP)</vt:lpstr>
      <vt:lpstr>Ley  Provincial  Nº 6533 </vt:lpstr>
      <vt:lpstr>Etapas de trabajo 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Company>IPEC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 </dc:title>
  <dc:creator>Caro</dc:creator>
  <cp:lastModifiedBy>Caro</cp:lastModifiedBy>
  <cp:revision>104</cp:revision>
  <dcterms:created xsi:type="dcterms:W3CDTF">2017-06-12T19:33:19Z</dcterms:created>
  <dcterms:modified xsi:type="dcterms:W3CDTF">2017-09-22T20:28:01Z</dcterms:modified>
</cp:coreProperties>
</file>